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76" r:id="rId13"/>
    <p:sldId id="277" r:id="rId14"/>
    <p:sldId id="278" r:id="rId15"/>
    <p:sldId id="267" r:id="rId16"/>
    <p:sldId id="279" r:id="rId17"/>
    <p:sldId id="268" r:id="rId18"/>
    <p:sldId id="269" r:id="rId19"/>
    <p:sldId id="28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7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6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8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7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B69C-845A-4994-A3FE-F941E98CECE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6F6E-3507-4202-A788-43C300525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ReportOfTheWorkingPartyRus1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SpecificCommitmentsOnServicesRus1.doc" TargetMode="External"/><Relationship Id="rId4" Type="http://schemas.openxmlformats.org/officeDocument/2006/relationships/hyperlink" Target="PerechenTarifnyhUstupok1.ra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82" y="11967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организации.</a:t>
            </a:r>
          </a:p>
        </p:txBody>
      </p:sp>
      <p:pic>
        <p:nvPicPr>
          <p:cNvPr id="1030" name="Picture 6" descr="http://grandars.ru/images/1/review/id/655/3c6c5ac3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88" y="2092791"/>
            <a:ext cx="3420616" cy="24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80728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Правовую основу ВТО </a:t>
            </a:r>
            <a:r>
              <a:rPr lang="ru-RU" sz="4000" b="1" dirty="0" smtClean="0"/>
              <a:t>составляют</a:t>
            </a:r>
          </a:p>
          <a:p>
            <a:endParaRPr lang="ru-RU" sz="4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/>
              <a:t>Генеральное </a:t>
            </a:r>
            <a:r>
              <a:rPr lang="ru-RU" sz="2400" b="1" dirty="0"/>
              <a:t>соглашение о торговле товарами (ГАТТ) в редакции 1994 года (ГАТТ-1994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/>
              <a:t> </a:t>
            </a:r>
            <a:r>
              <a:rPr lang="ru-RU" sz="2400" b="1" dirty="0"/>
              <a:t>Генеральное соглашение о торговле услугами (ГАТС) </a:t>
            </a:r>
            <a:endParaRPr lang="ru-RU" sz="2400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/>
              <a:t>Соглашение </a:t>
            </a:r>
            <a:r>
              <a:rPr lang="ru-RU" sz="2400" b="1" dirty="0"/>
              <a:t>о торговых аспектах прав интеллектуальной собственности (ТРИПС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1277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ГАТТ представляет собой организационный центр многосторонних межгосударственных переговоров по широкому кругу проблем совершенствования правовых и административных основ международных торговых отношений и по снижению торгово-политических барьеров в мировой торговле (прежде всего таможенных тарифов).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268" y="260648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folHlink"/>
                </a:solidFill>
              </a:rPr>
              <a:t>Г</a:t>
            </a:r>
            <a:r>
              <a:rPr lang="ru-RU" sz="2400" b="1" dirty="0">
                <a:solidFill>
                  <a:schemeClr val="folHlink"/>
                </a:solidFill>
                <a:latin typeface="Arial Narrow" pitchFamily="34" charset="0"/>
              </a:rPr>
              <a:t>енеральное соглашение по тарифам в торговле</a:t>
            </a:r>
            <a:r>
              <a:rPr lang="ru-RU" sz="2400" dirty="0">
                <a:solidFill>
                  <a:srgbClr val="FF9933"/>
                </a:solidFill>
              </a:rPr>
              <a:t/>
            </a:r>
            <a:br>
              <a:rPr lang="ru-RU" sz="2400" dirty="0">
                <a:solidFill>
                  <a:srgbClr val="FF9933"/>
                </a:solidFill>
              </a:rPr>
            </a:br>
            <a:r>
              <a:rPr lang="ru-RU" sz="2000" dirty="0"/>
              <a:t>                                            </a:t>
            </a:r>
            <a:r>
              <a:rPr lang="ru-RU" sz="1600" dirty="0">
                <a:solidFill>
                  <a:srgbClr val="FFCC00"/>
                </a:solidFill>
              </a:rPr>
              <a:t>(краткая характеристика</a:t>
            </a:r>
            <a:r>
              <a:rPr lang="ru-RU" sz="1400" dirty="0" smtClean="0">
                <a:solidFill>
                  <a:srgbClr val="FFCC00"/>
                </a:solidFill>
              </a:rPr>
              <a:t>)</a:t>
            </a:r>
            <a:r>
              <a:rPr lang="ru-RU" sz="1600" b="1" i="1" dirty="0" smtClean="0">
                <a:latin typeface="Arial Narrow" pitchFamily="34" charset="0"/>
              </a:rPr>
              <a:t>                          </a:t>
            </a:r>
            <a:r>
              <a:rPr lang="ru-RU" sz="1600" b="1" i="1" dirty="0">
                <a:latin typeface="Arial Narrow" pitchFamily="34" charset="0"/>
              </a:rPr>
              <a:t/>
            </a:r>
            <a:br>
              <a:rPr lang="ru-RU" sz="1600" b="1" i="1" dirty="0">
                <a:latin typeface="Arial Narrow" pitchFamily="34" charset="0"/>
              </a:rPr>
            </a:br>
            <a:r>
              <a:rPr lang="ru-RU" sz="1600" b="1" i="1" dirty="0">
                <a:latin typeface="Arial Narrow" pitchFamily="34" charset="0"/>
              </a:rPr>
              <a:t>                           </a:t>
            </a:r>
            <a:r>
              <a:rPr lang="ru-RU" b="1" i="1" u="sng" dirty="0">
                <a:solidFill>
                  <a:schemeClr val="folHlink"/>
                </a:solidFill>
                <a:latin typeface="Times New Roman" pitchFamily="18" charset="0"/>
              </a:rPr>
              <a:t>Основные требования в ГАТТ</a:t>
            </a:r>
            <a:r>
              <a:rPr lang="ru-RU" dirty="0">
                <a:solidFill>
                  <a:schemeClr val="folHlink"/>
                </a:solidFill>
              </a:rPr>
              <a:t/>
            </a:r>
            <a:br>
              <a:rPr lang="ru-RU" dirty="0">
                <a:solidFill>
                  <a:schemeClr val="folHlink"/>
                </a:solidFill>
              </a:rPr>
            </a:br>
            <a:r>
              <a:rPr lang="ru-RU" dirty="0">
                <a:solidFill>
                  <a:schemeClr val="folHlink"/>
                </a:solidFill>
              </a:rPr>
              <a:t>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400" b="1" dirty="0">
                <a:latin typeface="Times New Roman" pitchFamily="18" charset="0"/>
              </a:rPr>
              <a:t>Связывание и постепенное сокращение тарифных ограничений во внешней торговле. 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400" i="1" dirty="0">
                <a:solidFill>
                  <a:srgbClr val="FFFF00"/>
                </a:solidFill>
              </a:rPr>
              <a:t/>
            </a:r>
            <a:br>
              <a:rPr lang="ru-RU" sz="1400" i="1" dirty="0">
                <a:solidFill>
                  <a:srgbClr val="FFFF00"/>
                </a:solidFill>
              </a:rPr>
            </a:br>
            <a:r>
              <a:rPr lang="ru-RU" sz="1400" i="1" dirty="0">
                <a:solidFill>
                  <a:srgbClr val="FFFF00"/>
                </a:solidFill>
              </a:rPr>
              <a:t>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400" b="1" dirty="0"/>
              <a:t>Отмена нетарифных мер во внешней торговле  товарами.</a:t>
            </a:r>
            <a:br>
              <a:rPr lang="ru-RU" sz="1400" b="1" dirty="0"/>
            </a:br>
            <a:r>
              <a:rPr lang="ru-RU" sz="1400" i="1" dirty="0"/>
              <a:t>   </a:t>
            </a:r>
            <a:r>
              <a:rPr lang="ru-RU" sz="1400" i="1" dirty="0">
                <a:solidFill>
                  <a:srgbClr val="FFFF00"/>
                </a:solidFill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1400" b="1" dirty="0"/>
              <a:t>Провозглашение режима наибольшего благоприятствования (РНБ) в отношении товаров другого государства.</a:t>
            </a:r>
            <a:br>
              <a:rPr lang="ru-RU" sz="1400" b="1" dirty="0"/>
            </a:br>
            <a:r>
              <a:rPr lang="ru-RU" sz="1400" i="1" dirty="0">
                <a:solidFill>
                  <a:srgbClr val="FFFF00"/>
                </a:solidFill>
              </a:rPr>
              <a:t>  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400" b="1" dirty="0"/>
              <a:t>Провозглашение  национального режима (НР)) в отношении товаров другого государства. </a:t>
            </a:r>
            <a:br>
              <a:rPr lang="ru-RU" sz="1400" b="1" dirty="0"/>
            </a:br>
            <a:r>
              <a:rPr lang="ru-RU" sz="1400" b="1" dirty="0"/>
              <a:t>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1400" b="1" dirty="0"/>
              <a:t>. Введение свободы международного транзита через территорию государства. </a:t>
            </a:r>
            <a:br>
              <a:rPr lang="ru-RU" sz="1400" b="1" dirty="0"/>
            </a:br>
            <a:r>
              <a:rPr lang="ru-RU" sz="1400" b="1" dirty="0"/>
              <a:t>                        </a:t>
            </a:r>
            <a:br>
              <a:rPr lang="ru-RU" sz="1400" b="1" dirty="0"/>
            </a:br>
            <a:r>
              <a:rPr lang="ru-RU" sz="1400" b="1" dirty="0"/>
              <a:t>                         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ТАРИФНОЕ РЕГУЛИРОВАНИЕ В ГАТТ- 94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      </a:t>
            </a:r>
            <a:r>
              <a:rPr lang="ru-RU" sz="1600" b="1" dirty="0">
                <a:latin typeface="Arial Narrow" pitchFamily="34" charset="0"/>
              </a:rPr>
              <a:t>Основано на связывании и постепенном  сокращении таможенных тарифов.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sz="1600" b="1" dirty="0">
                <a:latin typeface="Arial Narrow" pitchFamily="34" charset="0"/>
              </a:rPr>
              <a:t>   </a:t>
            </a:r>
            <a:r>
              <a:rPr lang="ru-RU" sz="1400" b="1" dirty="0">
                <a:solidFill>
                  <a:schemeClr val="folHlink"/>
                </a:solidFill>
              </a:rPr>
              <a:t>Размер таможенных пошлин подлежит  замораживанию (консолидации) и  постоянно </a:t>
            </a:r>
            <a:r>
              <a:rPr lang="ru-RU" sz="1400" b="1" dirty="0" smtClean="0">
                <a:solidFill>
                  <a:schemeClr val="folHlink"/>
                </a:solidFill>
              </a:rPr>
              <a:t>пересматривается </a:t>
            </a:r>
            <a:r>
              <a:rPr lang="ru-RU" sz="1400" b="1" dirty="0">
                <a:solidFill>
                  <a:schemeClr val="folHlink"/>
                </a:solidFill>
              </a:rPr>
              <a:t>в сторону уменьшения, а их уровень, указанный в списках тарифных уступок, </a:t>
            </a:r>
            <a:r>
              <a:rPr lang="ru-RU" sz="1400" b="1" dirty="0" smtClean="0">
                <a:solidFill>
                  <a:schemeClr val="folHlink"/>
                </a:solidFill>
              </a:rPr>
              <a:t>рассматривается </a:t>
            </a:r>
            <a:r>
              <a:rPr lang="ru-RU" sz="1400" b="1" dirty="0">
                <a:solidFill>
                  <a:schemeClr val="folHlink"/>
                </a:solidFill>
              </a:rPr>
              <a:t>как максимальный </a:t>
            </a:r>
            <a:r>
              <a:rPr lang="ru-RU" sz="1400" b="1" i="1" dirty="0">
                <a:solidFill>
                  <a:schemeClr val="folHlink"/>
                </a:solidFill>
              </a:rPr>
              <a:t>(связанный уровень</a:t>
            </a:r>
            <a:r>
              <a:rPr lang="ru-RU" sz="1400" b="1" dirty="0">
                <a:solidFill>
                  <a:schemeClr val="folHlink"/>
                </a:solidFill>
              </a:rPr>
              <a:t>). Уступки автоматически распространяются на всех членов ВТО в силу оговорки необусловленного характера о предоставлении РНБ.</a:t>
            </a:r>
            <a:br>
              <a:rPr lang="ru-RU" sz="1400" b="1" dirty="0">
                <a:solidFill>
                  <a:schemeClr val="folHlink"/>
                </a:solidFill>
              </a:rPr>
            </a:br>
            <a:r>
              <a:rPr lang="ru-RU" sz="1400" b="1" dirty="0">
                <a:solidFill>
                  <a:schemeClr val="folHlink"/>
                </a:solidFill>
              </a:rPr>
              <a:t>         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Повышение тарифа возможно лишь как исключение из правила с принятием мер: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b="1" dirty="0">
                <a:solidFill>
                  <a:schemeClr val="folHlink"/>
                </a:solidFill>
              </a:rPr>
              <a:t>     </a:t>
            </a:r>
            <a:r>
              <a:rPr lang="ru-RU" sz="1400" b="1" dirty="0">
                <a:latin typeface="Times New Roman" pitchFamily="18" charset="0"/>
              </a:rPr>
              <a:t>1. </a:t>
            </a:r>
            <a:r>
              <a:rPr lang="ru-RU" sz="1400" b="1" u="sng" dirty="0">
                <a:latin typeface="Times New Roman" pitchFamily="18" charset="0"/>
              </a:rPr>
              <a:t>Простейшее повышение тарифа</a:t>
            </a:r>
            <a:r>
              <a:rPr lang="ru-RU" sz="1400" b="1" dirty="0">
                <a:latin typeface="Times New Roman" pitchFamily="18" charset="0"/>
              </a:rPr>
              <a:t> - </a:t>
            </a:r>
            <a:r>
              <a:rPr lang="ru-RU" sz="1400" b="1" i="1" dirty="0">
                <a:latin typeface="Times New Roman" pitchFamily="18" charset="0"/>
              </a:rPr>
              <a:t>по истечению трехлетнего срока.</a:t>
            </a:r>
            <a:r>
              <a:rPr lang="ru-RU" sz="1400" dirty="0">
                <a:latin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     2</a:t>
            </a:r>
            <a:r>
              <a:rPr lang="ru-RU" sz="1400" dirty="0">
                <a:latin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u="sng" dirty="0">
                <a:latin typeface="Arial Narrow" pitchFamily="34" charset="0"/>
              </a:rPr>
              <a:t>Как защитная</a:t>
            </a:r>
            <a:r>
              <a:rPr lang="ru-RU" sz="1400" b="1" u="sng" dirty="0">
                <a:latin typeface="Times New Roman" pitchFamily="18" charset="0"/>
              </a:rPr>
              <a:t> мера</a:t>
            </a:r>
            <a:r>
              <a:rPr lang="ru-RU" sz="1400" b="1" dirty="0">
                <a:latin typeface="Times New Roman" pitchFamily="18" charset="0"/>
              </a:rPr>
              <a:t>  - </a:t>
            </a:r>
            <a:r>
              <a:rPr lang="ru-RU" sz="1400" b="1" i="1" dirty="0">
                <a:latin typeface="Times New Roman" pitchFamily="18" charset="0"/>
              </a:rPr>
              <a:t>если</a:t>
            </a:r>
            <a:r>
              <a:rPr lang="en-US" sz="1400" b="1" i="1" dirty="0">
                <a:latin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</a:rPr>
              <a:t>импорт иностранного товара наносит или угрожает  нанести </a:t>
            </a:r>
            <a:r>
              <a:rPr lang="ru-RU" sz="1400" b="1" i="1" dirty="0" err="1" smtClean="0">
                <a:latin typeface="Times New Roman" pitchFamily="18" charset="0"/>
              </a:rPr>
              <a:t>серьёзныё</a:t>
            </a:r>
            <a:r>
              <a:rPr lang="ru-RU" sz="1400" b="1" i="1" dirty="0" smtClean="0">
                <a:latin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</a:rPr>
              <a:t>ущерб отрасли национального производства, производящей подобные или прямо </a:t>
            </a:r>
            <a:r>
              <a:rPr lang="ru-RU" sz="1400" b="1" i="1" dirty="0" smtClean="0">
                <a:latin typeface="Times New Roman" pitchFamily="18" charset="0"/>
              </a:rPr>
              <a:t>конкурирующие </a:t>
            </a:r>
            <a:r>
              <a:rPr lang="ru-RU" sz="1400" b="1" i="1" dirty="0">
                <a:latin typeface="Times New Roman" pitchFamily="18" charset="0"/>
              </a:rPr>
              <a:t>товары.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</a:rPr>
              <a:t>В этих случаях затронутые страны вправе изъять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</a:rPr>
              <a:t>В этих случаях затронутые страны вправе изъять в отношении повысившего тариф члена ВТО равноценную уступку.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</a:rPr>
              <a:t>. </a:t>
            </a:r>
            <a:r>
              <a:rPr lang="ru-RU" sz="1400" b="1" u="sng" dirty="0"/>
              <a:t>Повышение тарифов странами</a:t>
            </a:r>
            <a:r>
              <a:rPr lang="ru-RU" sz="1400" b="1" dirty="0"/>
              <a:t>, </a:t>
            </a:r>
            <a:r>
              <a:rPr lang="ru-RU" sz="1400" b="1" i="1" dirty="0"/>
              <a:t>экономика которых может обеспечить только низкий уровень жизни и находятся на ранних стадиях развития.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При этом затронутые страны получают право на отзыв равноценных уступок по своему выбору </a:t>
            </a:r>
            <a:r>
              <a:rPr lang="ru-RU" sz="1400" dirty="0">
                <a:solidFill>
                  <a:srgbClr val="FFFF66"/>
                </a:solidFill>
              </a:rPr>
              <a:t/>
            </a:r>
            <a:br>
              <a:rPr lang="ru-RU" sz="1400" dirty="0">
                <a:solidFill>
                  <a:srgbClr val="FFFF66"/>
                </a:solidFill>
              </a:rPr>
            </a:br>
            <a:r>
              <a:rPr lang="ru-RU" sz="1400" dirty="0">
                <a:solidFill>
                  <a:srgbClr val="FFFF66"/>
                </a:solidFill>
              </a:rPr>
              <a:t/>
            </a:r>
            <a:br>
              <a:rPr lang="ru-RU" sz="1400" dirty="0">
                <a:solidFill>
                  <a:srgbClr val="FFFF66"/>
                </a:solidFill>
              </a:rPr>
            </a:br>
            <a:r>
              <a:rPr lang="ru-RU" sz="1400" dirty="0">
                <a:solidFill>
                  <a:srgbClr val="FFFF66"/>
                </a:solidFill>
              </a:rPr>
              <a:t>     </a:t>
            </a:r>
            <a:r>
              <a:rPr lang="ru-RU" sz="1600" b="1" dirty="0">
                <a:solidFill>
                  <a:schemeClr val="folHlink"/>
                </a:solidFill>
                <a:latin typeface="Arial Narrow" pitchFamily="34" charset="0"/>
              </a:rPr>
              <a:t>Главной задачей при применении  исключений является сохранение баланса уступок</a:t>
            </a:r>
            <a:r>
              <a:rPr lang="ru-RU" sz="1400" b="1" dirty="0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br>
              <a:rPr lang="ru-RU" sz="1400" b="1" dirty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sz="1600" b="1" i="1" dirty="0">
                <a:solidFill>
                  <a:schemeClr val="folHlink"/>
                </a:solidFill>
                <a:latin typeface="Times New Roman" pitchFamily="18" charset="0"/>
              </a:rPr>
              <a:t>затронутое повышением тарифа государство получает  право на отзыв </a:t>
            </a:r>
            <a:r>
              <a:rPr lang="ru-RU" sz="1600" b="1" i="1" dirty="0" smtClean="0">
                <a:solidFill>
                  <a:schemeClr val="folHlink"/>
                </a:solidFill>
                <a:latin typeface="Times New Roman" pitchFamily="18" charset="0"/>
              </a:rPr>
              <a:t>равноценных уступок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879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04664"/>
            <a:ext cx="8686800" cy="10795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folHlink"/>
                </a:solidFill>
              </a:rPr>
              <a:t>Нетарифные регулирование в ГАТТ -94</a:t>
            </a:r>
            <a:br>
              <a:rPr lang="ru-RU" sz="2400" b="1" dirty="0" smtClean="0">
                <a:solidFill>
                  <a:schemeClr val="folHlink"/>
                </a:solidFill>
              </a:rPr>
            </a:br>
            <a:r>
              <a:rPr lang="ru-RU" sz="2000" b="1" dirty="0" smtClean="0"/>
              <a:t>              </a:t>
            </a:r>
            <a:r>
              <a:rPr lang="ru-RU" sz="1600" b="1" dirty="0" smtClean="0">
                <a:solidFill>
                  <a:schemeClr val="folHlink"/>
                </a:solidFill>
                <a:latin typeface="Arial Narrow" pitchFamily="34" charset="0"/>
              </a:rPr>
              <a:t>НЕТАРИФНЫЕ МЕРЫ ЗАПРЕЩАЮТСЯ</a:t>
            </a:r>
            <a:r>
              <a:rPr lang="ru-RU" sz="2000" b="1" dirty="0" smtClean="0">
                <a:solidFill>
                  <a:schemeClr val="folHlink"/>
                </a:solidFill>
              </a:rPr>
              <a:t>    </a:t>
            </a:r>
            <a:br>
              <a:rPr lang="ru-RU" sz="2000" b="1" dirty="0" smtClean="0">
                <a:solidFill>
                  <a:schemeClr val="folHlink"/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 качестве исключения допускаются:</a:t>
            </a:r>
            <a:endParaRPr lang="ru-RU" sz="1600" b="1" i="1" u="sng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-194331" y="1340768"/>
            <a:ext cx="9505950" cy="5805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300" dirty="0" smtClean="0"/>
              <a:t>                                    </a:t>
            </a:r>
            <a:r>
              <a:rPr lang="ru-RU" sz="1600" b="1" dirty="0" smtClean="0">
                <a:solidFill>
                  <a:srgbClr val="FF9900"/>
                </a:solidFill>
                <a:latin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FF9900"/>
                </a:solidFill>
                <a:latin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</a:rPr>
              <a:t>Запрещения или ограничения экспорта, временно применяемые для предотвращения или ослабления критического недостатка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</a:rPr>
              <a:t>продовольствия или других товаров имеющих существенное значение для экспортирующих государств.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</a:rPr>
              <a:t>             </a:t>
            </a:r>
            <a:r>
              <a:rPr lang="ru-RU" sz="1600" b="1" dirty="0" smtClean="0">
                <a:solidFill>
                  <a:srgbClr val="FF9900"/>
                </a:solidFill>
                <a:latin typeface="Times New Roman" pitchFamily="18" charset="0"/>
              </a:rPr>
              <a:t>2.</a:t>
            </a:r>
            <a:r>
              <a:rPr lang="ru-RU" sz="1600" b="1" dirty="0" smtClean="0">
                <a:latin typeface="Times New Roman" pitchFamily="18" charset="0"/>
              </a:rPr>
              <a:t> Запрещения или ограничения в связи с применением правил классификации, сортировки  или реализации товара в международной торговле (например, при продаже товаров второго сорта под видом первого.</a:t>
            </a:r>
          </a:p>
          <a:p>
            <a:pPr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</a:rPr>
              <a:t>              </a:t>
            </a:r>
            <a:r>
              <a:rPr lang="ru-RU" sz="1600" b="1" dirty="0" smtClean="0">
                <a:solidFill>
                  <a:srgbClr val="FF9900"/>
                </a:solidFill>
                <a:latin typeface="Times New Roman" pitchFamily="18" charset="0"/>
              </a:rPr>
              <a:t>3.</a:t>
            </a:r>
            <a:r>
              <a:rPr lang="ru-RU" sz="1600" b="1" dirty="0" smtClean="0">
                <a:latin typeface="Times New Roman" pitchFamily="18" charset="0"/>
              </a:rPr>
              <a:t> Ограничения импорта сельскохозяйственных товаров, включая продукты рыболовства, при проведении правительственных мероприятий, направленных на сокращение национального производства подобных товаров или на ликвидацию затоваривания.</a:t>
            </a:r>
          </a:p>
          <a:p>
            <a:pPr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</a:rPr>
              <a:t>                                                   </a:t>
            </a:r>
            <a:r>
              <a:rPr lang="ru-RU" sz="1800" b="1" i="1" u="sng" dirty="0" smtClean="0">
                <a:solidFill>
                  <a:srgbClr val="FFCC00"/>
                </a:solidFill>
                <a:latin typeface="Times New Roman" pitchFamily="18" charset="0"/>
              </a:rPr>
              <a:t>Скрытые барьеры во внешней торговле</a:t>
            </a:r>
            <a:endParaRPr lang="ru-RU" sz="2000" b="1" i="1" u="sng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    Меры которые сами по себе не могут считаться неправо-мерными, однако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 в случае их неправильного применения становятся запрещенными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их числе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      </a:t>
            </a:r>
            <a:r>
              <a:rPr lang="ru-RU" sz="1600" b="1" dirty="0" smtClean="0"/>
              <a:t>1. Импортное лицензирование.                     7. Дополнительное(</a:t>
            </a:r>
            <a:r>
              <a:rPr lang="ru-RU" sz="1600" dirty="0" smtClean="0"/>
              <a:t>нетарифное)</a:t>
            </a:r>
            <a:r>
              <a:rPr lang="ru-RU" sz="1600" b="1" dirty="0" smtClean="0"/>
              <a:t> тамож. обложение.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2. Добровольное ограничение экспорта.       8. Технические барьеры  в  торговле.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3. Монополия внешней торговли.                 9. Правила происхождения.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4. Оценка товаров для таможенных целей.  10.</a:t>
            </a:r>
            <a:r>
              <a:rPr lang="ru-RU" sz="1600" b="1" dirty="0" smtClean="0">
                <a:latin typeface="Times New Roman" pitchFamily="18" charset="0"/>
              </a:rPr>
              <a:t>Торговые меры, связанные</a:t>
            </a:r>
            <a:r>
              <a:rPr lang="ru-RU" sz="1600" b="1" dirty="0" smtClean="0"/>
              <a:t> с</a:t>
            </a:r>
            <a:r>
              <a:rPr lang="ru-RU" sz="1600" b="1" dirty="0" smtClean="0">
                <a:latin typeface="Times New Roman" pitchFamily="18" charset="0"/>
              </a:rPr>
              <a:t> инвестициям</a:t>
            </a:r>
            <a:r>
              <a:rPr lang="ru-RU" sz="1600" b="1" dirty="0" smtClean="0"/>
              <a:t>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5. Компенсационные пошлины</a:t>
            </a:r>
            <a:r>
              <a:rPr lang="ru-RU" sz="1600" dirty="0" smtClean="0"/>
              <a:t>(субсидий).</a:t>
            </a:r>
            <a:r>
              <a:rPr lang="ru-RU" sz="1600" b="1" dirty="0" smtClean="0"/>
              <a:t>.   11. Санитарные, фитосанитарные и </a:t>
            </a:r>
            <a:r>
              <a:rPr lang="ru-RU" sz="1600" b="1" dirty="0" err="1" smtClean="0"/>
              <a:t>вет</a:t>
            </a:r>
            <a:r>
              <a:rPr lang="ru-RU" sz="1600" b="1" dirty="0" smtClean="0"/>
              <a:t>.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1600" b="1" dirty="0" smtClean="0"/>
              <a:t>                                                                        меры.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600" b="1" dirty="0" smtClean="0"/>
              <a:t>      6. Антидемпинговые пошлины                     12. Предотгрузочная инспекция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                                                                    </a:t>
            </a:r>
            <a:endParaRPr lang="ru-RU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7688" y="304800"/>
            <a:ext cx="7959725" cy="495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</a:rPr>
              <a:t>ИСКЛЮЧЕНИЯ ИЗ ГАТТ</a:t>
            </a:r>
            <a:endParaRPr lang="ru-RU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50825" y="1125538"/>
            <a:ext cx="4176713" cy="5183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0" hangingPunct="0"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rgbClr val="FFCC00"/>
                </a:solidFill>
                <a:latin typeface="Arial" charset="0"/>
              </a:rPr>
              <a:t>  </a:t>
            </a:r>
            <a:r>
              <a:rPr lang="ru-RU" sz="2000" b="1" i="1" u="sng" dirty="0" smtClean="0">
                <a:solidFill>
                  <a:srgbClr val="FFCC00"/>
                </a:solidFill>
                <a:latin typeface="Arial" charset="0"/>
              </a:rPr>
              <a:t>ГАТТ не распространяется: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1. На торговлю сырьевыми товарами</a:t>
            </a:r>
            <a:r>
              <a:rPr lang="ru-RU" sz="1600" b="1" dirty="0" smtClean="0">
                <a:latin typeface="Arial" charset="0"/>
              </a:rPr>
              <a:t>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     </a:t>
            </a:r>
            <a:r>
              <a:rPr lang="ru-RU" sz="1400" b="1" i="1" dirty="0" smtClean="0">
                <a:latin typeface="Arial Narrow" pitchFamily="34" charset="0"/>
              </a:rPr>
              <a:t>В ВТО сырьевые товары – это </a:t>
            </a:r>
            <a:r>
              <a:rPr lang="ru-RU" sz="1400" b="1" i="1" dirty="0" err="1" smtClean="0">
                <a:latin typeface="Arial Narrow" pitchFamily="34" charset="0"/>
              </a:rPr>
              <a:t>исчерпы</a:t>
            </a:r>
            <a:r>
              <a:rPr lang="ru-RU" sz="1400" b="1" i="1" dirty="0" smtClean="0">
                <a:latin typeface="Arial Narrow" pitchFamily="34" charset="0"/>
              </a:rPr>
              <a:t>-</a:t>
            </a:r>
          </a:p>
          <a:p>
            <a:pPr marL="533400" indent="-533400">
              <a:lnSpc>
                <a:spcPct val="70000"/>
              </a:lnSpc>
              <a:buFont typeface="Wingdings" pitchFamily="2" charset="2"/>
              <a:buNone/>
            </a:pPr>
            <a:r>
              <a:rPr lang="ru-RU" sz="1400" b="1" i="1" dirty="0" err="1" smtClean="0">
                <a:latin typeface="Arial Narrow" pitchFamily="34" charset="0"/>
              </a:rPr>
              <a:t>ваемые</a:t>
            </a:r>
            <a:r>
              <a:rPr lang="ru-RU" sz="1400" b="1" i="1" dirty="0" smtClean="0">
                <a:latin typeface="Arial Narrow" pitchFamily="34" charset="0"/>
              </a:rPr>
              <a:t> минеральные ресурсы</a:t>
            </a:r>
            <a:r>
              <a:rPr lang="ru-RU" sz="1400" b="1" dirty="0" smtClean="0"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marL="533400" indent="-533400">
              <a:lnSpc>
                <a:spcPct val="60000"/>
              </a:lnSpc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2.</a:t>
            </a:r>
            <a:r>
              <a:rPr lang="ru-RU" sz="1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На торговлю: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-  оружием, боеприпасами и военными  </a:t>
            </a:r>
            <a:r>
              <a:rPr lang="ru-RU" sz="1400" b="1" dirty="0" err="1" smtClean="0">
                <a:solidFill>
                  <a:schemeClr val="folHlink"/>
                </a:solidFill>
                <a:latin typeface="Arial Narrow" pitchFamily="34" charset="0"/>
              </a:rPr>
              <a:t>ма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-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chemeClr val="folHlink"/>
                </a:solidFill>
                <a:latin typeface="Arial Narrow" pitchFamily="34" charset="0"/>
              </a:rPr>
              <a:t>териалами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;</a:t>
            </a:r>
          </a:p>
          <a:p>
            <a:pPr marL="533400" indent="-533400">
              <a:buFontTx/>
              <a:buNone/>
            </a:pP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 -  другими товарами и материалами, торгов-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ля которыми  осуществляется прями   или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косвенно для целей снабжения </a:t>
            </a:r>
            <a:r>
              <a:rPr lang="ru-RU" sz="1400" b="1" dirty="0" err="1" smtClean="0">
                <a:solidFill>
                  <a:schemeClr val="folHlink"/>
                </a:solidFill>
                <a:latin typeface="Arial Narrow" pitchFamily="34" charset="0"/>
              </a:rPr>
              <a:t>воо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chemeClr val="folHlink"/>
                </a:solidFill>
                <a:latin typeface="Arial Narrow" pitchFamily="34" charset="0"/>
              </a:rPr>
              <a:t>ружен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-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chemeClr val="folHlink"/>
                </a:solidFill>
                <a:latin typeface="Arial Narrow" pitchFamily="34" charset="0"/>
              </a:rPr>
              <a:t>ных</a:t>
            </a:r>
            <a:r>
              <a:rPr lang="ru-RU" sz="1400" b="1" dirty="0" smtClean="0">
                <a:solidFill>
                  <a:schemeClr val="folHlink"/>
                </a:solidFill>
                <a:latin typeface="Arial Narrow" pitchFamily="34" charset="0"/>
              </a:rPr>
              <a:t> сил.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</a:t>
            </a:r>
          </a:p>
          <a:p>
            <a:pPr marL="533400" indent="-533400">
              <a:lnSpc>
                <a:spcPct val="60000"/>
              </a:lnSpc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3. На торговлю расщепляющими </a:t>
            </a:r>
            <a:r>
              <a:rPr lang="ru-RU" sz="1600" b="1" dirty="0" err="1" smtClean="0">
                <a:solidFill>
                  <a:schemeClr val="folHlink"/>
                </a:solidFill>
                <a:latin typeface="Arial" charset="0"/>
              </a:rPr>
              <a:t>ма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-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chemeClr val="folHlink"/>
                </a:solidFill>
                <a:latin typeface="Arial" charset="0"/>
              </a:rPr>
              <a:t>териалами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или материалами из кото-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chemeClr val="folHlink"/>
                </a:solidFill>
                <a:latin typeface="Arial" charset="0"/>
              </a:rPr>
              <a:t>рых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они получаются.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  </a:t>
            </a:r>
          </a:p>
          <a:p>
            <a:pPr marL="533400" indent="-533400">
              <a:lnSpc>
                <a:spcPct val="5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  4. На импорт или экспорт золота или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серебра.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 </a:t>
            </a:r>
          </a:p>
          <a:p>
            <a:pPr marL="533400" indent="-533400">
              <a:lnSpc>
                <a:spcPct val="5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  5. На торговлю товарами, </a:t>
            </a:r>
            <a:r>
              <a:rPr lang="ru-RU" sz="1600" b="1" dirty="0" err="1" smtClean="0">
                <a:solidFill>
                  <a:schemeClr val="folHlink"/>
                </a:solidFill>
                <a:latin typeface="Arial" charset="0"/>
              </a:rPr>
              <a:t>произво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-</a:t>
            </a:r>
          </a:p>
          <a:p>
            <a:pPr marL="533400" indent="-533400">
              <a:lnSpc>
                <a:spcPct val="7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chemeClr val="folHlink"/>
                </a:solidFill>
                <a:latin typeface="Arial" charset="0"/>
              </a:rPr>
              <a:t>димыми</a:t>
            </a: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трудом лиц, находящихся в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</a:rPr>
              <a:t> заключении.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ru-RU" sz="1600" b="1" dirty="0" smtClean="0">
              <a:solidFill>
                <a:schemeClr val="folHlink"/>
              </a:solidFill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ru-RU" sz="14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00563" y="1268413"/>
            <a:ext cx="464343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2900" indent="-342900" defTabSz="914400" eaLnBrk="0" hangingPunct="0">
              <a:lnSpc>
                <a:spcPct val="70000"/>
              </a:lnSpc>
            </a:pPr>
            <a:r>
              <a:rPr lang="ru-RU" sz="1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ru-RU" sz="2000" b="1" i="1" u="sng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Исключения из  ГАТТ могут </a:t>
            </a:r>
          </a:p>
          <a:p>
            <a:pPr marL="342900" indent="-342900" defTabSz="914400" eaLnBrk="0" hangingPunct="0">
              <a:lnSpc>
                <a:spcPct val="90000"/>
              </a:lnSpc>
            </a:pPr>
            <a:r>
              <a:rPr lang="ru-RU" sz="2000" b="1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2000" b="1" i="1" u="sng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делаться (распространяются):</a:t>
            </a:r>
          </a:p>
          <a:p>
            <a:pPr marL="342900" indent="-342900" defTabSz="914400" eaLnBrk="0" hangingPunct="0">
              <a:lnSpc>
                <a:spcPct val="160000"/>
              </a:lnSpc>
            </a:pPr>
            <a:r>
              <a:rPr 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Для охраны: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 общественной морали;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-  жизни и здоровья человека, животных и растений</a:t>
            </a:r>
          </a:p>
          <a:p>
            <a:pPr marL="342900" indent="-342900" defTabSz="914400" eaLnBrk="0" hangingPunct="0">
              <a:lnSpc>
                <a:spcPct val="12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-  национальных сокровищ, художественной  или </a:t>
            </a:r>
          </a:p>
          <a:p>
            <a:pPr marL="342900" indent="-342900" defTabSz="914400" eaLnBrk="0" hangingPunct="0">
              <a:lnSpc>
                <a:spcPct val="12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археологической ценности.</a:t>
            </a:r>
          </a:p>
          <a:p>
            <a:pPr marL="342900" indent="-342900" defTabSz="914400" eaLnBrk="0" hangingPunct="0"/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</a:p>
          <a:p>
            <a:pPr marL="342900" indent="-342900" defTabSz="914400" eaLnBrk="0" hangingPunct="0"/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</a:t>
            </a: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При наличии обстоятельств, в связи с ко-</a:t>
            </a:r>
          </a:p>
          <a:p>
            <a:pPr marL="342900" indent="-342900" defTabSz="914400" eaLnBrk="0" hangingPunct="0">
              <a:lnSpc>
                <a:spcPct val="80000"/>
              </a:lnSpc>
            </a:pP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то рыми возникает необходимость обеспе-</a:t>
            </a:r>
          </a:p>
          <a:p>
            <a:pPr marL="342900" indent="-342900" defTabSz="914400" eaLnBrk="0" hangingPunct="0">
              <a:lnSpc>
                <a:spcPct val="80000"/>
              </a:lnSpc>
            </a:pP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чить на циональную или международную </a:t>
            </a:r>
          </a:p>
          <a:p>
            <a:pPr marL="342900" indent="-342900" defTabSz="914400" eaLnBrk="0" hangingPunct="0">
              <a:lnSpc>
                <a:spcPct val="80000"/>
              </a:lnSpc>
            </a:pPr>
            <a:r>
              <a:rPr lang="ru-RU" sz="16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безопасность:</a:t>
            </a:r>
          </a:p>
          <a:p>
            <a:pPr marL="342900" indent="-342900" defTabSz="914400" eaLnBrk="0" hangingPunct="0">
              <a:lnSpc>
                <a:spcPct val="120000"/>
              </a:lnSpc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 в военное время и в других чрезвычайных  обсто-</a:t>
            </a:r>
          </a:p>
          <a:p>
            <a:pPr marL="342900" indent="-342900" defTabSz="914400" eaLnBrk="0" hangingPunct="0">
              <a:lnSpc>
                <a:spcPct val="12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ятельствах в международных отношениях;</a:t>
            </a:r>
          </a:p>
          <a:p>
            <a:pPr marL="342900" indent="-342900" defTabSz="914400" eaLnBrk="0" hangingPunct="0">
              <a:lnSpc>
                <a:spcPct val="12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-  в случае необходимости исполнять обязательст-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ва для сохранения международного   мира и безопас-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ности в соответствии с Уставом ООН.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</a:p>
          <a:p>
            <a:pPr marL="342900" indent="-342900" defTabSz="914400" eaLnBrk="0" hangingPunct="0">
              <a:lnSpc>
                <a:spcPct val="110000"/>
              </a:lnSpc>
            </a:pPr>
            <a:endParaRPr lang="ru-RU" sz="1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5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28343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Генеральное соглашение по торговле услугами</a:t>
            </a:r>
            <a:r>
              <a:rPr lang="ru-RU" sz="3200" dirty="0"/>
              <a:t> </a:t>
            </a:r>
            <a:endParaRPr lang="ru-RU" sz="3200" dirty="0" smtClean="0"/>
          </a:p>
          <a:p>
            <a:pPr algn="ctr"/>
            <a:r>
              <a:rPr lang="ru-RU" sz="3200" b="1" dirty="0" smtClean="0"/>
              <a:t>ГАТС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первое многосторонне межгосударственное соглашение по торговле услугами – важнейший итог Уругвайского раунда. ГАТС содержит принципы, составляющие основу многосторонней правовой системы, регулирующей торговлю услугами. ГАТС имеет 29 статей, объединенных в шесть разделов: - Круг ведения и термины, - Общие обязательства и дисциплина, - Специальные обязательства, - Прогрессивная либерализация обмена услугами, - Процедурные положения, - Заключительные положения. Составной частью ГАТС являются приложения, касающиеся отдельных видов услуг.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452438"/>
            <a:ext cx="7453313" cy="37147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Г Е Н Е Р А Л Ь Н О Е  С О Г Л А Ш Е Н И Е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 О  Т О Р Г О В Л Е  У С Л У Г А М И (Г А Т С)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650" y="908050"/>
            <a:ext cx="83883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 eaLnBrk="0" hangingPunct="0">
              <a:lnSpc>
                <a:spcPct val="60000"/>
              </a:lnSpc>
              <a:buClrTx/>
              <a:buSzTx/>
              <a:buFontTx/>
              <a:buNone/>
            </a:pPr>
            <a:r>
              <a:rPr 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Является базовым международным договором, на основе которого осуществляется правовое регулирование внешней торговли услугами  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1268413"/>
            <a:ext cx="9144000" cy="20018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ru-RU" sz="1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ГАТС не содержит определения термина «услуга» и в рамках ВТО услуги квалифицируются</a:t>
            </a:r>
          </a:p>
          <a:p>
            <a:pPr defTabSz="914400" eaLnBrk="0" hangingPunct="0">
              <a:lnSpc>
                <a:spcPct val="60000"/>
              </a:lnSpc>
              <a:buClrTx/>
              <a:buSzTx/>
              <a:buFontTx/>
              <a:buNone/>
            </a:pP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на основе Классификационного перечня секторов услуг (12) и распространяется на :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1. деловые услуги;  2. услуги в области связи;  3. строительные и инженерные услуги;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4. дистрибьюторские услуги (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</a:rPr>
              <a:t>включая оптовую и розничную торговлю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);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5. услуги в области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;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6.услуги в области окружающей среды;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7. финансовые(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</a:rPr>
              <a:t>страховые и банковские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) услуги; 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      8. услуги в сфере туризма и путешествий; 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9. услуги в области здравоохранения и социального обеспечения;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10. услуги по организации досуга, культурных и спортивных мероприятий;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11. транспортные услуги;   12. прочие услуги.</a:t>
            </a:r>
          </a:p>
          <a:p>
            <a:pPr defTabSz="914400" eaLnBrk="0" hangingPunct="0">
              <a:lnSpc>
                <a:spcPct val="70000"/>
              </a:lnSpc>
              <a:buClrTx/>
              <a:buSzTx/>
              <a:buFontTx/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При этом каждый сектор услуг делится на подсектора (</a:t>
            </a:r>
            <a:r>
              <a:rPr lang="ru-RU" sz="1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до шести подсекторов в каждом секторе).                      </a:t>
            </a:r>
            <a:endParaRPr lang="ru-RU" sz="1600" b="1" u="sng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68538" y="3284538"/>
            <a:ext cx="4681537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Обязательства членов ВТО в рамках ГАТС</a:t>
            </a:r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 flipV="1">
            <a:off x="4500563" y="3573463"/>
            <a:ext cx="4643437" cy="612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</a:t>
            </a:r>
            <a:r>
              <a:rPr lang="ru-RU" sz="1600" b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Специфические</a:t>
            </a:r>
            <a:r>
              <a:rPr lang="ru-RU" b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обязательства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Объем и содержание обязательств фиксируется в </a:t>
            </a:r>
          </a:p>
          <a:p>
            <a:pPr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национальном Списке обязательств и изъятий</a:t>
            </a:r>
            <a:endParaRPr lang="ru-RU" b="1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0" y="4005263"/>
            <a:ext cx="4427538" cy="30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1.Требования предоставления в отношении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лю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бой меры РНБ.</a:t>
            </a:r>
          </a:p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2</a:t>
            </a:r>
            <a:r>
              <a:rPr lang="en-US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Требования прозрачности внутреннего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регули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</a:t>
            </a:r>
          </a:p>
          <a:p>
            <a:pPr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рования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 </a:t>
            </a:r>
          </a:p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3</a:t>
            </a:r>
            <a:r>
              <a:rPr lang="en-US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Требования создания внутренних процедур за-</a:t>
            </a:r>
          </a:p>
          <a:p>
            <a:pPr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щиты иностранных поставщиков услуг.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</a:p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4</a:t>
            </a:r>
            <a:r>
              <a:rPr lang="en-US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Требования либерализации в области валют-</a:t>
            </a:r>
          </a:p>
          <a:p>
            <a:pPr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ных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операций связанных с услугами.</a:t>
            </a:r>
          </a:p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5</a:t>
            </a:r>
            <a:r>
              <a:rPr lang="en-US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Требования демонополизации и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запврета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ОДП,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сдерживающех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конкуренцию.  </a:t>
            </a:r>
          </a:p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6</a:t>
            </a:r>
            <a:r>
              <a:rPr lang="en-US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Требование, направленное на сокращение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суб</a:t>
            </a:r>
            <a:endParaRPr lang="ru-RU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sz="1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сидирования</a:t>
            </a:r>
            <a:r>
              <a:rPr lang="ru-RU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 </a:t>
            </a:r>
            <a:r>
              <a:rPr lang="ru-RU" sz="1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Обязательства по обмену </a:t>
            </a:r>
            <a:r>
              <a:rPr lang="ru-RU" sz="1400" i="1" dirty="0" err="1">
                <a:solidFill>
                  <a:schemeClr val="tx1"/>
                </a:solidFill>
                <a:latin typeface="Arial Narrow" pitchFamily="34" charset="0"/>
              </a:rPr>
              <a:t>инфор</a:t>
            </a: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-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ru-RU" sz="1400" i="1" dirty="0" err="1">
                <a:solidFill>
                  <a:schemeClr val="tx1"/>
                </a:solidFill>
                <a:latin typeface="Arial Narrow" pitchFamily="34" charset="0"/>
              </a:rPr>
              <a:t>мацией</a:t>
            </a: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 обо всех субсидиях, предоставленным на-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ru-RU" sz="1400" i="1" dirty="0" err="1">
                <a:solidFill>
                  <a:schemeClr val="tx1"/>
                </a:solidFill>
                <a:latin typeface="Arial Narrow" pitchFamily="34" charset="0"/>
              </a:rPr>
              <a:t>циональным</a:t>
            </a:r>
            <a:r>
              <a:rPr lang="ru-RU" sz="1400" i="1" dirty="0">
                <a:solidFill>
                  <a:schemeClr val="tx1"/>
                </a:solidFill>
                <a:latin typeface="Arial Narrow" pitchFamily="34" charset="0"/>
              </a:rPr>
              <a:t>  поставщикам услуг</a:t>
            </a:r>
            <a:r>
              <a:rPr lang="ru-RU" sz="1400" b="1" i="1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643438" y="4265613"/>
            <a:ext cx="4681537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>
              <a:lnSpc>
                <a:spcPct val="110000"/>
              </a:lnSpc>
              <a:buClrTx/>
              <a:buSzTx/>
              <a:buFontTx/>
              <a:buNone/>
            </a:pPr>
            <a:r>
              <a:rPr lang="ru-RU" sz="1400" b="1" i="1" dirty="0">
                <a:solidFill>
                  <a:srgbClr val="FFCC00"/>
                </a:solidFill>
                <a:latin typeface="Times New Roman" pitchFamily="18" charset="0"/>
              </a:rPr>
              <a:t>               </a:t>
            </a:r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 доступу на рынок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FF99CC"/>
                </a:solidFill>
                <a:latin typeface="Times New Roman" pitchFamily="18" charset="0"/>
              </a:rPr>
              <a:t>Если член ВТО не воспользовался предоставлен-</a:t>
            </a:r>
            <a:r>
              <a:rPr lang="ru-RU" sz="1400" b="1" dirty="0" err="1">
                <a:solidFill>
                  <a:srgbClr val="FF99CC"/>
                </a:solidFill>
                <a:latin typeface="Times New Roman" pitchFamily="18" charset="0"/>
              </a:rPr>
              <a:t>ным</a:t>
            </a:r>
            <a:r>
              <a:rPr lang="ru-RU" sz="1400" b="1" dirty="0">
                <a:solidFill>
                  <a:srgbClr val="FF99CC"/>
                </a:solidFill>
                <a:latin typeface="Times New Roman" pitchFamily="18" charset="0"/>
              </a:rPr>
              <a:t> ему правом на изъятия, то считается, что он отказывается от следующих ограничительных мер в открытых секторах, в </a:t>
            </a:r>
            <a:r>
              <a:rPr lang="ru-RU" sz="1400" b="1" dirty="0" err="1">
                <a:solidFill>
                  <a:srgbClr val="FF99CC"/>
                </a:solidFill>
                <a:latin typeface="Times New Roman" pitchFamily="18" charset="0"/>
              </a:rPr>
              <a:t>т.ч</a:t>
            </a:r>
            <a:r>
              <a:rPr lang="ru-RU" sz="1400" b="1" dirty="0">
                <a:solidFill>
                  <a:srgbClr val="FF99CC"/>
                </a:solidFill>
                <a:latin typeface="Times New Roman" pitchFamily="18" charset="0"/>
              </a:rPr>
              <a:t>.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-  ограничения числа поставщиков(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квоты и пр.)общей</a:t>
            </a:r>
          </a:p>
          <a:p>
            <a:pPr defTabSz="914400">
              <a:lnSpc>
                <a:spcPct val="60000"/>
              </a:lnSpc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стоимости или числа операций; 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-  требования особой формы юридического лица или требование создания совместного предприятия (СП):</a:t>
            </a: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  -  ограничения на участие иностранного капитала в форме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лимита максимального процента иностранного участия или</a:t>
            </a:r>
            <a:r>
              <a:rPr lang="ru-RU" sz="1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общей стоимости иностранного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</a:rPr>
              <a:t>инвести-рования</a:t>
            </a:r>
            <a:r>
              <a:rPr lang="ru-RU" sz="1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  </a:t>
            </a:r>
          </a:p>
          <a:p>
            <a:pPr defTabSz="914400">
              <a:buClrTx/>
              <a:buSzTx/>
              <a:buFontTx/>
              <a:buNone/>
            </a:pPr>
            <a:endParaRPr 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ГАТС содержит три блока прав и обязательств</a:t>
            </a:r>
            <a:r>
              <a:rPr lang="ru-RU" sz="2800" b="1" dirty="0" smtClean="0"/>
              <a:t>:</a:t>
            </a:r>
          </a:p>
          <a:p>
            <a:endParaRPr lang="ru-RU" sz="3200" b="1" dirty="0"/>
          </a:p>
          <a:p>
            <a:r>
              <a:rPr lang="ru-RU" sz="2000" dirty="0"/>
              <a:t>- собственно ГАТС, в котором сформулированы базисные правовые нормы, относящиеся ко всем видам услуг, а также основные концептуальные определения;</a:t>
            </a:r>
          </a:p>
          <a:p>
            <a:r>
              <a:rPr lang="ru-RU" sz="2000" dirty="0"/>
              <a:t>- приложения, касающиеся отдельных отраслевых видов услуг, определяющие как конкретные статьи ГАТС должны применяться в отношении этих видов услуг (морской транспорт, телекоммуникации, финансовые услуги, услуги воздушного транспорта и др.), в частности изъятия по статье II ГАТС (изъятия из режима наибольшего благоприятствования);</a:t>
            </a:r>
          </a:p>
          <a:p>
            <a:r>
              <a:rPr lang="ru-RU" sz="2000" dirty="0"/>
              <a:t>- перечни конкретных обязательств стран-членов ВТО в отношении отдельных видов услуг.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2"/>
            <a:ext cx="9144000" cy="6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Соглашение по торговым аспектам прав интеллектуальной собственности (ТРИПС)</a:t>
            </a:r>
            <a:r>
              <a:rPr lang="ru-RU" sz="2800" dirty="0"/>
              <a:t> или </a:t>
            </a:r>
            <a:r>
              <a:rPr lang="ru-RU" sz="2800" b="1" dirty="0"/>
              <a:t>Соглашение ТРИПС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международное соглашение, входящее в пакет документов о создании Всемирной торговой организации. Соглашение устанавливает минимальные стандарты для признания и защиты основных объектов интеллектуальной собственности. Это соглашение было принято в ходе Уругвайского раунда Генерального соглашения по тарифам и торговле (ГАТТ) в 1994 году.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44675"/>
            <a:ext cx="9144000" cy="501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800" dirty="0" smtClean="0"/>
              <a:t>                 </a:t>
            </a:r>
            <a:r>
              <a:rPr lang="ru-RU" sz="1600" b="1" u="sng" dirty="0" smtClean="0">
                <a:solidFill>
                  <a:srgbClr val="FFCC66"/>
                </a:solidFill>
              </a:rPr>
              <a:t>База минимального стандарта охраны</a:t>
            </a:r>
            <a:r>
              <a:rPr lang="ru-RU" sz="1800" b="1" u="sng" dirty="0" smtClean="0">
                <a:solidFill>
                  <a:srgbClr val="FFCC66"/>
                </a:solidFill>
              </a:rPr>
              <a:t>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600" dirty="0" smtClean="0"/>
              <a:t>    </a:t>
            </a:r>
            <a:r>
              <a:rPr lang="ru-RU" sz="1400" dirty="0" smtClean="0">
                <a:latin typeface="Times New Roman" pitchFamily="18" charset="0"/>
              </a:rPr>
              <a:t>Минимальный стандарт охраны интеллектуальной собственности по ТРИПС базируется на основе: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FF6600"/>
                </a:solidFill>
                <a:latin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</a:rPr>
              <a:t>Действующих международных договорах, в </a:t>
            </a:r>
            <a:r>
              <a:rPr lang="ru-RU" sz="1200" dirty="0" err="1" smtClean="0">
                <a:latin typeface="Times New Roman" pitchFamily="18" charset="0"/>
              </a:rPr>
              <a:t>т.ч</a:t>
            </a:r>
            <a:r>
              <a:rPr lang="ru-RU" sz="1200" dirty="0" smtClean="0">
                <a:latin typeface="Times New Roman" pitchFamily="18" charset="0"/>
              </a:rPr>
              <a:t>.: Парижской конвенции по охране промышленной собственности; Бернс-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кой конвенции об охране литературных и художественных произведений; Международных  конвенций по  защите исполни-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</a:rPr>
              <a:t>телей</a:t>
            </a:r>
            <a:r>
              <a:rPr lang="ru-RU" sz="1200" dirty="0" smtClean="0">
                <a:latin typeface="Times New Roman" pitchFamily="18" charset="0"/>
              </a:rPr>
              <a:t>, производителей фонограмм и организации телерадиовещания(Римская конвенция): Договор об интеллектуальной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собственности в отношении интегральных микросхем.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  </a:t>
            </a:r>
            <a:r>
              <a:rPr lang="ru-RU" sz="1200" dirty="0" smtClean="0">
                <a:solidFill>
                  <a:srgbClr val="FF6600"/>
                </a:solidFill>
                <a:latin typeface="Times New Roman" pitchFamily="18" charset="0"/>
              </a:rPr>
              <a:t>2.</a:t>
            </a:r>
            <a:r>
              <a:rPr lang="ru-RU" sz="1200" dirty="0" smtClean="0">
                <a:latin typeface="Times New Roman" pitchFamily="18" charset="0"/>
              </a:rPr>
              <a:t> Положениях ТРИПС, конкретизирующих указанные выше международные договора.</a:t>
            </a:r>
            <a:r>
              <a:rPr lang="ru-RU" sz="14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</a:rPr>
              <a:t>                                        </a:t>
            </a:r>
            <a:r>
              <a:rPr lang="ru-RU" sz="1600" b="1" u="sng" dirty="0" smtClean="0">
                <a:solidFill>
                  <a:srgbClr val="FFCC66"/>
                </a:solidFill>
                <a:latin typeface="Arial" charset="0"/>
              </a:rPr>
              <a:t>Субъекты охраны прав интеллектуальной собственности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CC66"/>
                </a:solidFill>
                <a:latin typeface="Arial" charset="0"/>
              </a:rPr>
              <a:t>     </a:t>
            </a:r>
            <a:r>
              <a:rPr lang="ru-RU" sz="1400" b="1" i="1" u="sng" dirty="0" smtClean="0">
                <a:solidFill>
                  <a:srgbClr val="FFCC66"/>
                </a:solidFill>
                <a:latin typeface="Arial" charset="0"/>
              </a:rPr>
              <a:t>В области авторского права</a:t>
            </a:r>
            <a:r>
              <a:rPr lang="ru-RU" sz="1400" b="1" i="1" u="sng" dirty="0" smtClean="0">
                <a:latin typeface="Arial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охраняются произведения граждан любого члена ВТО и произведения  граждан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иных государств, впервые выпущенные в свет на территории государства - члена ВТО.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latin typeface="Arial" charset="0"/>
              </a:rPr>
              <a:t>      </a:t>
            </a:r>
            <a:r>
              <a:rPr lang="ru-RU" sz="1400" b="1" i="1" u="sng" dirty="0" smtClean="0">
                <a:solidFill>
                  <a:srgbClr val="FFCC66"/>
                </a:solidFill>
                <a:latin typeface="Arial" charset="0"/>
              </a:rPr>
              <a:t>В области охраны промышленной  собственности</a:t>
            </a:r>
            <a:r>
              <a:rPr lang="ru-RU" sz="1400" b="1" i="1" dirty="0" smtClean="0">
                <a:latin typeface="Arial" charset="0"/>
              </a:rPr>
              <a:t>  </a:t>
            </a:r>
            <a:r>
              <a:rPr lang="ru-RU" sz="1200" dirty="0" smtClean="0">
                <a:latin typeface="Times New Roman" pitchFamily="18" charset="0"/>
              </a:rPr>
              <a:t>охраняется  промышленная  собственность, </a:t>
            </a:r>
            <a:r>
              <a:rPr lang="ru-RU" sz="1200" dirty="0" err="1" smtClean="0">
                <a:latin typeface="Times New Roman" pitchFamily="18" charset="0"/>
              </a:rPr>
              <a:t>надлежа</a:t>
            </a:r>
            <a:r>
              <a:rPr lang="ru-RU" sz="1200" dirty="0" smtClean="0">
                <a:latin typeface="Times New Roman" pitchFamily="18" charset="0"/>
              </a:rPr>
              <a:t>-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</a:rPr>
              <a:t>щим</a:t>
            </a:r>
            <a:r>
              <a:rPr lang="ru-RU" sz="1200" dirty="0" smtClean="0">
                <a:latin typeface="Times New Roman" pitchFamily="18" charset="0"/>
              </a:rPr>
              <a:t> образом защищенная на территории данного члена ВТО. При этом она не приобретает автоматической защиты на тер-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</a:rPr>
              <a:t>ритории</a:t>
            </a:r>
            <a:r>
              <a:rPr lang="ru-RU" sz="1200" dirty="0" smtClean="0">
                <a:latin typeface="Times New Roman" pitchFamily="18" charset="0"/>
              </a:rPr>
              <a:t> другого члена ВТО.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latin typeface="Arial" charset="0"/>
              </a:rPr>
              <a:t>      </a:t>
            </a:r>
            <a:r>
              <a:rPr lang="ru-RU" sz="1400" b="1" i="1" u="sng" dirty="0" smtClean="0">
                <a:solidFill>
                  <a:srgbClr val="FFCC66"/>
                </a:solidFill>
                <a:latin typeface="Arial" charset="0"/>
              </a:rPr>
              <a:t>В области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1400" b="1" i="1" u="sng" dirty="0" smtClean="0">
                <a:solidFill>
                  <a:srgbClr val="FFCC66"/>
                </a:solidFill>
                <a:latin typeface="Arial" charset="0"/>
              </a:rPr>
              <a:t>смежных прав</a:t>
            </a:r>
            <a:r>
              <a:rPr lang="ru-RU" sz="1400" b="1" i="1" dirty="0" smtClean="0">
                <a:solidFill>
                  <a:srgbClr val="FFCC66"/>
                </a:solidFill>
                <a:latin typeface="Arial" charset="0"/>
              </a:rPr>
              <a:t>: </a:t>
            </a:r>
            <a:r>
              <a:rPr lang="ru-RU" sz="1200" b="1" i="1" u="sng" dirty="0" smtClean="0">
                <a:solidFill>
                  <a:srgbClr val="FF9999"/>
                </a:solidFill>
                <a:latin typeface="Times New Roman" pitchFamily="18" charset="0"/>
              </a:rPr>
              <a:t>1)</a:t>
            </a:r>
            <a:r>
              <a:rPr lang="ru-RU" sz="1200" b="1" i="1" dirty="0" smtClean="0">
                <a:latin typeface="Times New Roman" pitchFamily="18" charset="0"/>
              </a:rPr>
              <a:t> </a:t>
            </a:r>
            <a:r>
              <a:rPr lang="ru-RU" sz="1200" i="1" u="sng" dirty="0" smtClean="0">
                <a:latin typeface="Times New Roman" pitchFamily="18" charset="0"/>
              </a:rPr>
              <a:t>Права артистов-исполнителей охраняются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i="1" u="sng" dirty="0" smtClean="0">
                <a:latin typeface="Times New Roman" pitchFamily="18" charset="0"/>
              </a:rPr>
              <a:t> если</a:t>
            </a:r>
            <a:r>
              <a:rPr lang="ru-RU" sz="1200" dirty="0" smtClean="0">
                <a:latin typeface="Times New Roman" pitchFamily="18" charset="0"/>
              </a:rPr>
              <a:t> исполнение имеет место на тер-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</a:rPr>
              <a:t>ритории</a:t>
            </a:r>
            <a:r>
              <a:rPr lang="ru-RU" sz="1200" dirty="0" smtClean="0">
                <a:latin typeface="Times New Roman" pitchFamily="18" charset="0"/>
              </a:rPr>
              <a:t>  любого члена ВТО,  включено в охраняемую  фонограмму или распространяется </a:t>
            </a:r>
            <a:r>
              <a:rPr lang="ru-RU" sz="1200" dirty="0" err="1" smtClean="0">
                <a:latin typeface="Times New Roman" pitchFamily="18" charset="0"/>
              </a:rPr>
              <a:t>пу</a:t>
            </a:r>
            <a:r>
              <a:rPr lang="ru-RU" sz="1200" dirty="0" smtClean="0">
                <a:latin typeface="Times New Roman" pitchFamily="18" charset="0"/>
              </a:rPr>
              <a:t> тем охраняемой передачи в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эфир. </a:t>
            </a:r>
            <a:r>
              <a:rPr lang="ru-RU" sz="1200" b="1" u="sng" dirty="0" smtClean="0">
                <a:solidFill>
                  <a:srgbClr val="FF9999"/>
                </a:solidFill>
                <a:latin typeface="Times New Roman" pitchFamily="18" charset="0"/>
              </a:rPr>
              <a:t>2</a:t>
            </a:r>
            <a:r>
              <a:rPr lang="ru-RU" sz="1200" b="1" dirty="0" smtClean="0">
                <a:latin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</a:rPr>
              <a:t>Фонограммы охраняются если:</a:t>
            </a:r>
            <a:r>
              <a:rPr lang="ru-RU" sz="1200" dirty="0" smtClean="0">
                <a:latin typeface="Times New Roman" pitchFamily="18" charset="0"/>
              </a:rPr>
              <a:t> производитель фонограммы является юридическим или физическим лицом члена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ВТО; первая запись осуществлялась на территории члена ВТО(</a:t>
            </a:r>
            <a:r>
              <a:rPr lang="ru-RU" sz="1200" i="1" dirty="0" smtClean="0">
                <a:latin typeface="Times New Roman" pitchFamily="18" charset="0"/>
              </a:rPr>
              <a:t>критерий места первой записи) </a:t>
            </a:r>
            <a:r>
              <a:rPr lang="ru-RU" sz="1200" dirty="0" smtClean="0">
                <a:latin typeface="Times New Roman" pitchFamily="18" charset="0"/>
              </a:rPr>
              <a:t>или впервые была </a:t>
            </a:r>
            <a:r>
              <a:rPr lang="ru-RU" sz="1200" dirty="0" err="1" smtClean="0">
                <a:latin typeface="Times New Roman" pitchFamily="18" charset="0"/>
              </a:rPr>
              <a:t>опубли</a:t>
            </a:r>
            <a:r>
              <a:rPr lang="ru-RU" sz="1200" dirty="0" smtClean="0">
                <a:latin typeface="Times New Roman" pitchFamily="18" charset="0"/>
              </a:rPr>
              <a:t>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</a:rPr>
              <a:t>ликована</a:t>
            </a:r>
            <a:r>
              <a:rPr lang="ru-RU" sz="1200" dirty="0" smtClean="0">
                <a:latin typeface="Times New Roman" pitchFamily="18" charset="0"/>
              </a:rPr>
              <a:t> на территории члена ВТО(</a:t>
            </a:r>
            <a:r>
              <a:rPr lang="ru-RU" sz="1200" i="1" dirty="0" smtClean="0">
                <a:latin typeface="Times New Roman" pitchFamily="18" charset="0"/>
              </a:rPr>
              <a:t>критерий места первой публикации).</a:t>
            </a:r>
            <a:r>
              <a:rPr lang="ru-RU" sz="1200" b="1" i="1" u="sng" dirty="0" smtClean="0">
                <a:solidFill>
                  <a:srgbClr val="FF9999"/>
                </a:solidFill>
                <a:latin typeface="Times New Roman" pitchFamily="18" charset="0"/>
              </a:rPr>
              <a:t>3</a:t>
            </a:r>
            <a:r>
              <a:rPr lang="ru-RU" sz="1200" b="1" i="1" dirty="0" smtClean="0">
                <a:latin typeface="Times New Roman" pitchFamily="18" charset="0"/>
              </a:rPr>
              <a:t>)</a:t>
            </a:r>
            <a:r>
              <a:rPr lang="ru-RU" sz="1200" i="1" dirty="0" smtClean="0">
                <a:latin typeface="Times New Roman" pitchFamily="18" charset="0"/>
              </a:rPr>
              <a:t> </a:t>
            </a:r>
            <a:r>
              <a:rPr lang="ru-RU" sz="1200" i="1" u="sng" dirty="0" smtClean="0">
                <a:latin typeface="Times New Roman" pitchFamily="18" charset="0"/>
              </a:rPr>
              <a:t>Передача в эфир  охраняется если: </a:t>
            </a:r>
            <a:r>
              <a:rPr lang="ru-RU" sz="1200" dirty="0" smtClean="0">
                <a:latin typeface="Times New Roman" pitchFamily="18" charset="0"/>
              </a:rPr>
              <a:t>штаб-</a:t>
            </a:r>
            <a:r>
              <a:rPr lang="ru-RU" sz="1200" dirty="0" err="1" smtClean="0">
                <a:latin typeface="Times New Roman" pitchFamily="18" charset="0"/>
              </a:rPr>
              <a:t>ква</a:t>
            </a:r>
            <a:r>
              <a:rPr lang="ru-RU" sz="1200" dirty="0" smtClean="0">
                <a:latin typeface="Times New Roman" pitchFamily="18" charset="0"/>
              </a:rPr>
              <a:t>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</a:rPr>
              <a:t>ртира</a:t>
            </a:r>
            <a:r>
              <a:rPr lang="ru-RU" sz="1200" dirty="0" smtClean="0">
                <a:latin typeface="Times New Roman" pitchFamily="18" charset="0"/>
              </a:rPr>
              <a:t> вещательной организации расположена на территории члена ВТО; передача в эфир осуществлена с помощью пере-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датчика, расположенного на территории члена ВТО</a:t>
            </a:r>
            <a:r>
              <a:rPr lang="ru-RU" sz="1200" dirty="0" smtClean="0">
                <a:solidFill>
                  <a:srgbClr val="FFCC66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CC66"/>
                </a:solidFill>
                <a:latin typeface="Times New Roman" pitchFamily="18" charset="0"/>
              </a:rPr>
              <a:t>      </a:t>
            </a:r>
            <a:r>
              <a:rPr lang="ru-RU" sz="1400" b="1" i="1" u="sng" dirty="0" smtClean="0">
                <a:solidFill>
                  <a:srgbClr val="FFCC66"/>
                </a:solidFill>
                <a:latin typeface="Arial" charset="0"/>
              </a:rPr>
              <a:t>В области интегральных микросхем</a:t>
            </a:r>
            <a:r>
              <a:rPr lang="ru-RU" sz="1400" b="1" i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охрана предоставляется лицам проживающим на территории члена ВТО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 и лицам, которые имеют</a:t>
            </a: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фактически действующее предприятие по созданию топологий или  по их производству на </a:t>
            </a:r>
            <a:r>
              <a:rPr lang="ru-RU" sz="1200" dirty="0" err="1" smtClean="0">
                <a:latin typeface="Times New Roman" pitchFamily="18" charset="0"/>
              </a:rPr>
              <a:t>терри</a:t>
            </a:r>
            <a:r>
              <a:rPr lang="ru-RU" sz="1200" dirty="0" smtClean="0">
                <a:latin typeface="Times New Roman" pitchFamily="18" charset="0"/>
              </a:rPr>
              <a:t>-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</a:rPr>
              <a:t>    тории государства - члена ВТО</a:t>
            </a:r>
            <a:r>
              <a:rPr lang="ru-RU" sz="14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9900"/>
                </a:solidFill>
              </a:rPr>
              <a:t>                                                     </a:t>
            </a:r>
            <a:r>
              <a:rPr lang="ru-RU" sz="1600" dirty="0" smtClean="0">
                <a:latin typeface="Arial" charset="0"/>
              </a:rPr>
              <a:t>  </a:t>
            </a:r>
            <a:r>
              <a:rPr lang="ru-RU" sz="1200" dirty="0" smtClean="0">
                <a:latin typeface="Times New Roman" pitchFamily="18" charset="0"/>
              </a:rPr>
              <a:t>- 28</a:t>
            </a:r>
            <a:r>
              <a:rPr lang="ru-RU" sz="1200" dirty="0" smtClean="0">
                <a:solidFill>
                  <a:srgbClr val="FFCC66"/>
                </a:solidFill>
                <a:latin typeface="Times New Roman" pitchFamily="18" charset="0"/>
              </a:rPr>
              <a:t> -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CC66"/>
                </a:solidFill>
                <a:latin typeface="Times New Roman" pitchFamily="18" charset="0"/>
              </a:rPr>
              <a:t>   </a:t>
            </a:r>
            <a:endParaRPr lang="ru-RU" sz="1400" u="sng" dirty="0" smtClean="0">
              <a:solidFill>
                <a:srgbClr val="FFCC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u="sng" dirty="0"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8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endParaRPr lang="ru-RU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hangingPunct="0">
              <a:buClrTx/>
              <a:buSzTx/>
              <a:buFontTx/>
              <a:buNone/>
            </a:pP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СОГЛАШЕНИЕ 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ТОРГОВЫМ АСПЕКТАМ  ПРАВ </a:t>
            </a:r>
          </a:p>
          <a:p>
            <a:pPr defTabSz="914400" ea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ИНТЕЛЛЕКТУАЛЬНОИ СОБСТВЕННОСТИ (ТРИПС</a:t>
            </a:r>
            <a:r>
              <a:rPr lang="ru-RU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defTabSz="914400" ea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ru-RU" sz="1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600" b="1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ТРИПС</a:t>
            </a:r>
            <a:r>
              <a:rPr lang="ru-RU" sz="1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1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основной международный правовой документ на основе которого осуществляется правовое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регулирова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</a:t>
            </a:r>
          </a:p>
          <a:p>
            <a:pPr defTabSz="914400"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ние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в  области  интеллектуальной  собственности,  который вводит минимальный  стандарт ее охраны и положения о </a:t>
            </a:r>
          </a:p>
          <a:p>
            <a:pPr defTabSz="914400"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принудительном обеспечении прав на  в этой сфере деятельности, и включает: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авторские права;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смежные права</a:t>
            </a:r>
          </a:p>
          <a:p>
            <a:pPr defTabSz="914400"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3)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товарные знаки;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4</a:t>
            </a:r>
            <a:r>
              <a:rPr lang="ru-RU" sz="14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промышленные образцы; 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патенты; 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6)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топологию(</a:t>
            </a:r>
            <a:r>
              <a:rPr lang="ru-RU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топографию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) интегральных микросхем и </a:t>
            </a:r>
          </a:p>
          <a:p>
            <a:pPr defTabSz="914400" eaLnBrk="0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</a:t>
            </a:r>
            <a:r>
              <a:rPr lang="ru-RU" sz="1400" b="1" u="sng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7)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закрытую информацию.</a:t>
            </a:r>
            <a:endParaRPr lang="ru-RU" sz="1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Международная организация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объединение межгосударственного или негосударственного характера, созданное на основе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соглашений.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81790" y="2508513"/>
            <a:ext cx="3780420" cy="9204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Международная организация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921" y="4289328"/>
            <a:ext cx="3528392" cy="14439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международные межправительственные (межгосударственные)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24028" y="4325832"/>
            <a:ext cx="3528392" cy="18394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/>
              <a:t>международные неправительственные (негосударственные, общественные) организации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131840" y="3573016"/>
            <a:ext cx="288032" cy="5760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3573016"/>
            <a:ext cx="288032" cy="5760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8" y="-39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Роль ВТО в глобальной экономической политике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5993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Важным аспектом мандата, предоставленного ВТО, является сотрудничество с Международным валютным фондом и Всемирным банком для достижения большего взаимодействия в глобальной экономической политике. На совещании министров, которое проходило в Марракеше в апреле 1994 г была принята отдельная Декларация министров, в которой подчеркивалась важность этой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554" y="1196752"/>
            <a:ext cx="74888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16 декабря 2011 г. в ходе 8-й Министерской конференции стран-членов ВТО в Женеве был одобрен пакет документов по присоединению России к ВТО. Пакет включает в себя</a:t>
            </a:r>
            <a:r>
              <a:rPr lang="ru-RU" sz="2400" b="1" dirty="0" smtClean="0"/>
              <a:t>:</a:t>
            </a:r>
          </a:p>
          <a:p>
            <a:pPr fontAlgn="base"/>
            <a:endParaRPr lang="ru-RU" sz="2400" b="1" dirty="0"/>
          </a:p>
          <a:p>
            <a:pPr fontAlgn="base"/>
            <a:r>
              <a:rPr lang="ru-RU" u="sng" dirty="0">
                <a:hlinkClick r:id="rId3" action="ppaction://hlinkfile"/>
              </a:rPr>
              <a:t>Доклад Рабочей группы (</a:t>
            </a:r>
            <a:r>
              <a:rPr lang="ru-RU" u="sng" dirty="0" err="1">
                <a:hlinkClick r:id="rId3" action="ppaction://hlinkfile"/>
              </a:rPr>
              <a:t>Report</a:t>
            </a:r>
            <a:r>
              <a:rPr lang="ru-RU" u="sng" dirty="0">
                <a:hlinkClick r:id="rId3" action="ppaction://hlinkfile"/>
              </a:rPr>
              <a:t> </a:t>
            </a:r>
            <a:r>
              <a:rPr lang="ru-RU" u="sng" dirty="0" err="1">
                <a:hlinkClick r:id="rId3" action="ppaction://hlinkfile"/>
              </a:rPr>
              <a:t>of</a:t>
            </a:r>
            <a:r>
              <a:rPr lang="ru-RU" u="sng" dirty="0">
                <a:hlinkClick r:id="rId3" action="ppaction://hlinkfile"/>
              </a:rPr>
              <a:t> </a:t>
            </a:r>
            <a:r>
              <a:rPr lang="ru-RU" u="sng" dirty="0" err="1">
                <a:hlinkClick r:id="rId3" action="ppaction://hlinkfile"/>
              </a:rPr>
              <a:t>the</a:t>
            </a:r>
            <a:r>
              <a:rPr lang="ru-RU" u="sng" dirty="0">
                <a:hlinkClick r:id="rId3" action="ppaction://hlinkfile"/>
              </a:rPr>
              <a:t> </a:t>
            </a:r>
            <a:r>
              <a:rPr lang="ru-RU" u="sng" dirty="0" err="1">
                <a:hlinkClick r:id="rId3" action="ppaction://hlinkfile"/>
              </a:rPr>
              <a:t>Working</a:t>
            </a:r>
            <a:r>
              <a:rPr lang="ru-RU" u="sng" dirty="0">
                <a:hlinkClick r:id="rId3" action="ppaction://hlinkfile"/>
              </a:rPr>
              <a:t> </a:t>
            </a:r>
            <a:r>
              <a:rPr lang="ru-RU" u="sng" dirty="0" err="1">
                <a:hlinkClick r:id="rId3" action="ppaction://hlinkfile"/>
              </a:rPr>
              <a:t>Party</a:t>
            </a:r>
            <a:r>
              <a:rPr lang="ru-RU" u="sng" dirty="0">
                <a:hlinkClick r:id="rId3" action="ppaction://hlinkfile"/>
              </a:rPr>
              <a:t>), содержащий описание российского торгового режима и системные обязательства, подтверждающие соответствие этого режима нормам ВТО</a:t>
            </a:r>
            <a:r>
              <a:rPr lang="ru-RU" u="sng" dirty="0" smtClean="0">
                <a:hlinkClick r:id="rId3" action="ppaction://hlinkfile"/>
              </a:rPr>
              <a:t>;</a:t>
            </a:r>
            <a:endParaRPr lang="ru-RU" u="sng" dirty="0" smtClean="0"/>
          </a:p>
          <a:p>
            <a:pPr fontAlgn="base"/>
            <a:endParaRPr lang="ru-RU" dirty="0"/>
          </a:p>
          <a:p>
            <a:pPr fontAlgn="base"/>
            <a:r>
              <a:rPr lang="ru-RU" u="sng" dirty="0">
                <a:hlinkClick r:id="rId4" action="ppaction://hlinkfile"/>
              </a:rPr>
              <a:t>Перечень тарифных уступок</a:t>
            </a:r>
            <a:r>
              <a:rPr lang="ru-RU" u="sng" dirty="0" smtClean="0">
                <a:hlinkClick r:id="rId4" action="ppaction://hlinkfile"/>
              </a:rPr>
              <a:t>;</a:t>
            </a:r>
            <a:endParaRPr lang="ru-RU" u="sng" dirty="0" smtClean="0"/>
          </a:p>
          <a:p>
            <a:pPr fontAlgn="base"/>
            <a:endParaRPr lang="ru-RU" dirty="0"/>
          </a:p>
          <a:p>
            <a:pPr fontAlgn="base"/>
            <a:r>
              <a:rPr lang="ru-RU" dirty="0">
                <a:hlinkClick r:id="rId5" action="ppaction://hlinkfile"/>
              </a:rPr>
              <a:t>Перечень специфических </a:t>
            </a:r>
            <a:r>
              <a:rPr lang="ru-RU" dirty="0" smtClean="0">
                <a:hlinkClick r:id="rId5" action="ppaction://hlinkfile"/>
              </a:rPr>
              <a:t>обязательств </a:t>
            </a:r>
            <a:r>
              <a:rPr lang="ru-RU" dirty="0">
                <a:hlinkClick r:id="rId5" action="ppaction://hlinkfile"/>
              </a:rPr>
              <a:t>по услугам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52" y="260648"/>
            <a:ext cx="362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Россия и  </a:t>
            </a:r>
            <a:r>
              <a:rPr lang="ru-RU" sz="4400" b="1" dirty="0"/>
              <a:t>ВТО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Плюсы присоединения России к ВТО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Улучшение имиджа страны в качестве равноправного участника мировой </a:t>
            </a:r>
            <a:r>
              <a:rPr lang="ru-RU" sz="2000" dirty="0" smtClean="0"/>
              <a:t>торговли.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барьеров на пути к международному торговому </a:t>
            </a:r>
            <a:r>
              <a:rPr lang="ru-RU" sz="2000" dirty="0" smtClean="0"/>
              <a:t>рынку.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Свободный </a:t>
            </a:r>
            <a:r>
              <a:rPr lang="ru-RU" sz="2000" dirty="0"/>
              <a:t>доступ к сложившимся международным схемам разрешения споров в области торговли (в составе ВТО действует Комиссия по урегулированию споров</a:t>
            </a:r>
            <a:r>
              <a:rPr lang="ru-RU" sz="2000" dirty="0" smtClean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Увеличение </a:t>
            </a:r>
            <a:r>
              <a:rPr lang="ru-RU" sz="2000" dirty="0"/>
              <a:t>конкуренции в финансовой сфере.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Модернизация </a:t>
            </a:r>
            <a:r>
              <a:rPr lang="ru-RU" sz="2000" dirty="0"/>
              <a:t>отечественной экономики в соответствии с требованиями современного этапа развития торгово-экономических отношений.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импортных пошлин на ряд товаров (лекарства, продукты, одежда, IT-продукция и пр.).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экспортных пошлин. Здесь четко видны плюсы для предприятий, работающих в сырьевом сегменте (о минусах этого процесса см. ниже</a:t>
            </a:r>
            <a:r>
              <a:rPr lang="ru-RU" sz="2000" dirty="0" smtClean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Прозрачность </a:t>
            </a:r>
            <a:r>
              <a:rPr lang="ru-RU" sz="2000" dirty="0"/>
              <a:t>торгового законодательства участников ВТО. Выстраивать торгово-экономические отношения, безусловно, всегда проще при четком понимании позиции сторон, отсутствии подводных </a:t>
            </a:r>
            <a:r>
              <a:rPr lang="ru-RU" sz="2000" dirty="0" smtClean="0"/>
              <a:t>камней.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Поддержка </a:t>
            </a:r>
            <a:r>
              <a:rPr lang="ru-RU" sz="2000" dirty="0"/>
              <a:t>торгово-экономических интересов страны в процессе принятия новых законодательных актов в области международной торговли.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Минусы присоединения России к ВТО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28343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Угроза роста безработицы в случае, если российские предприятия не выдержат конкуренции с иностранными производителями. Особенно может обостриться ситуация в моногородах с единственным градообразующим </a:t>
            </a:r>
            <a:r>
              <a:rPr lang="ru-RU" sz="2000" dirty="0" smtClean="0"/>
              <a:t>предприятием.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импортных пошлин может привести к тому, что целый ряд товаров станет невыгодно производить в России. Наибольший риск существует для аграрного сектора экономики (как растениеводства, так и животноводства</a:t>
            </a:r>
            <a:r>
              <a:rPr lang="ru-RU" sz="2000" dirty="0" smtClean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пошлин на импорт негативно может отразиться и на отечественном автопроме – наплыв подержанных импортных автомобилей является прямой угрозой для российских автопроизводителей. (Пример: таможенная пошлина за ввоз автомобилей б/у до недавнего времени составляла более 40 тыс. евро. После присоединения России к ВТО она упадет более чем в 4 раза</a:t>
            </a:r>
            <a:r>
              <a:rPr lang="ru-RU" sz="2000" dirty="0" smtClean="0"/>
              <a:t>.)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Снижение </a:t>
            </a:r>
            <a:r>
              <a:rPr lang="ru-RU" sz="2000" dirty="0"/>
              <a:t>экспортных пошлин. От этого процесса в убытке окажется бюджет страны, что может привести к увеличению государственного долга.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60940" y="116632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CC00"/>
                </a:solidFill>
              </a:rPr>
              <a:t>Список используемой литературы</a:t>
            </a:r>
            <a:endParaRPr lang="ru-RU" sz="3200" b="1" dirty="0">
              <a:solidFill>
                <a:srgbClr val="FFCC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36613"/>
            <a:ext cx="9144000" cy="57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1. «Результаты Уругвайского раунда многосторонних торговых </a:t>
            </a:r>
            <a:r>
              <a:rPr lang="ru-RU" sz="2000" dirty="0" err="1" smtClean="0">
                <a:solidFill>
                  <a:schemeClr val="tx1"/>
                </a:solidFill>
              </a:rPr>
              <a:t>перего</a:t>
            </a:r>
            <a:r>
              <a:rPr lang="ru-RU" sz="2000" dirty="0" smtClean="0">
                <a:solidFill>
                  <a:schemeClr val="tx1"/>
                </a:solidFill>
              </a:rPr>
              <a:t>-воров» 2-е изд. Правовые тесты,- Москва, Издательство «Наука/Ин-</a:t>
            </a:r>
            <a:r>
              <a:rPr lang="ru-RU" sz="2000" dirty="0" err="1" smtClean="0">
                <a:solidFill>
                  <a:schemeClr val="tx1"/>
                </a:solidFill>
              </a:rPr>
              <a:t>терпериодика</a:t>
            </a:r>
            <a:r>
              <a:rPr lang="ru-RU" sz="2000" dirty="0" smtClean="0">
                <a:solidFill>
                  <a:schemeClr val="tx1"/>
                </a:solidFill>
              </a:rPr>
              <a:t>» 2006г.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2. И.И. </a:t>
            </a:r>
            <a:r>
              <a:rPr lang="ru-RU" sz="2000" dirty="0" err="1" smtClean="0">
                <a:solidFill>
                  <a:schemeClr val="tx1"/>
                </a:solidFill>
              </a:rPr>
              <a:t>Дюмулен</a:t>
            </a:r>
            <a:r>
              <a:rPr lang="ru-RU" sz="2000" dirty="0" smtClean="0">
                <a:solidFill>
                  <a:schemeClr val="tx1"/>
                </a:solidFill>
              </a:rPr>
              <a:t> «Всемирная торговая организация: экономика, поли-тика, право» Москва, Издательство «Монография»-2008г.</a:t>
            </a:r>
          </a:p>
          <a:p>
            <a:pPr>
              <a:buFont typeface="Wingdings" pitchFamily="2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3. Иванова С.В. «Всемирная торговая организация». – Москва, </a:t>
            </a:r>
            <a:r>
              <a:rPr lang="ru-RU" sz="2000" dirty="0" err="1" smtClean="0">
                <a:solidFill>
                  <a:schemeClr val="tx1"/>
                </a:solidFill>
              </a:rPr>
              <a:t>Экономистъ</a:t>
            </a:r>
            <a:r>
              <a:rPr lang="ru-RU" sz="2000" dirty="0" smtClean="0">
                <a:solidFill>
                  <a:schemeClr val="tx1"/>
                </a:solidFill>
              </a:rPr>
              <a:t>; 2007 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4.«Состояние и перспективы развития современной международной торговой системы».   Материалы международной научной </a:t>
            </a:r>
            <a:r>
              <a:rPr lang="ru-RU" sz="2000" dirty="0" err="1" smtClean="0">
                <a:solidFill>
                  <a:schemeClr val="tx1"/>
                </a:solidFill>
              </a:rPr>
              <a:t>конферен-ции</a:t>
            </a:r>
            <a:r>
              <a:rPr lang="ru-RU" sz="2000" dirty="0" smtClean="0">
                <a:solidFill>
                  <a:schemeClr val="tx1"/>
                </a:solidFill>
              </a:rPr>
              <a:t> под ред. В.И. Капустина; </a:t>
            </a:r>
            <a:r>
              <a:rPr lang="ru-RU" sz="2000" dirty="0" err="1" smtClean="0">
                <a:solidFill>
                  <a:schemeClr val="tx1"/>
                </a:solidFill>
              </a:rPr>
              <a:t>Спб</a:t>
            </a:r>
            <a:r>
              <a:rPr lang="ru-RU" sz="2000" dirty="0" smtClean="0">
                <a:solidFill>
                  <a:schemeClr val="tx1"/>
                </a:solidFill>
              </a:rPr>
              <a:t>.; 2004г.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5. Зенкин И.В. «Всемирная торговая организация в схемах»; </a:t>
            </a:r>
            <a:r>
              <a:rPr lang="ru-RU" sz="2000" dirty="0" err="1" smtClean="0">
                <a:solidFill>
                  <a:schemeClr val="tx1"/>
                </a:solidFill>
              </a:rPr>
              <a:t>Российс</a:t>
            </a:r>
            <a:r>
              <a:rPr lang="ru-RU" sz="2000" dirty="0" smtClean="0">
                <a:solidFill>
                  <a:schemeClr val="tx1"/>
                </a:solidFill>
              </a:rPr>
              <a:t>-кий нац. комитет Международной Торговой Палаты- Всемирной </a:t>
            </a:r>
            <a:r>
              <a:rPr lang="ru-RU" sz="2000" dirty="0" err="1" smtClean="0">
                <a:solidFill>
                  <a:schemeClr val="tx1"/>
                </a:solidFill>
              </a:rPr>
              <a:t>орга-низации</a:t>
            </a:r>
            <a:r>
              <a:rPr lang="ru-RU" sz="2000" dirty="0" smtClean="0">
                <a:solidFill>
                  <a:schemeClr val="tx1"/>
                </a:solidFill>
              </a:rPr>
              <a:t> бизнеса; экспертное Управление Президента РФ: М. Центральный изд. дом – 2003г.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- 36 -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0527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Международные межправительственные организации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Monotype Corsiva" pitchFamily="66" charset="0"/>
              </a:rPr>
              <a:t>— </a:t>
            </a:r>
            <a:r>
              <a:rPr lang="ru-RU" sz="2400" i="1" dirty="0">
                <a:latin typeface="Monotype Corsiva" pitchFamily="66" charset="0"/>
              </a:rPr>
              <a:t>объединения государств или государственных институтов, созданные на основе международного договора между государствами или их уполномоченными институциями.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320" y="2924944"/>
            <a:ext cx="8954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Международные неправительственные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400" dirty="0">
                <a:latin typeface="Monotype Corsiva" pitchFamily="66" charset="0"/>
              </a:rPr>
              <a:t> — </a:t>
            </a:r>
            <a:r>
              <a:rPr lang="ru-RU" sz="2400" i="1" dirty="0">
                <a:latin typeface="Monotype Corsiva" pitchFamily="66" charset="0"/>
              </a:rPr>
              <a:t>объединения, членами которых (на основе совместной деятельности для защиты общих интересов и достижения уставных целей в гражданских, политических, культурных, социальных и экономических сферах) являются субъекты из разных стран и зарегистрированные в государстве, законодательство которого позволяет иностранным физическим или юридическим лицам создавать общественные организации и быть избранными в состав руководящего органа такой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83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ВСЕМИРНАЯ ТОРГОВАЯ ОРГАНИЗАЦИЯ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(</a:t>
            </a:r>
            <a:r>
              <a:rPr lang="en-US" sz="3600" b="1" i="1" dirty="0" smtClean="0">
                <a:solidFill>
                  <a:srgbClr val="C00000"/>
                </a:solidFill>
              </a:rPr>
              <a:t>World </a:t>
            </a:r>
            <a:r>
              <a:rPr lang="en-US" sz="3600" b="1" i="1" dirty="0">
                <a:solidFill>
                  <a:srgbClr val="C00000"/>
                </a:solidFill>
              </a:rPr>
              <a:t>Trade </a:t>
            </a:r>
            <a:r>
              <a:rPr lang="en-US" sz="3600" b="1" i="1" dirty="0" smtClean="0">
                <a:solidFill>
                  <a:srgbClr val="C00000"/>
                </a:solidFill>
              </a:rPr>
              <a:t>Organization</a:t>
            </a:r>
            <a:r>
              <a:rPr lang="ru-RU" sz="3600" b="1" i="1" dirty="0" smtClean="0">
                <a:solidFill>
                  <a:srgbClr val="C00000"/>
                </a:solidFill>
              </a:rPr>
              <a:t>)</a:t>
            </a:r>
            <a:r>
              <a:rPr lang="en-US" sz="3600" b="1" i="1" dirty="0">
                <a:solidFill>
                  <a:srgbClr val="FF0000"/>
                </a:solidFill>
              </a:rPr>
              <a:t> 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https://www.wto.org/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/>
              <a:t> </a:t>
            </a:r>
            <a:r>
              <a:rPr lang="ru-RU" sz="3600" dirty="0" smtClean="0">
                <a:solidFill>
                  <a:srgbClr val="C00000"/>
                </a:solidFill>
              </a:rPr>
              <a:t>созданная 1 января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 1995 года</a:t>
            </a:r>
            <a:endParaRPr lang="ru-RU" sz="36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nbj.ru/images/publs/dbd25b785b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82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20" y="4005064"/>
            <a:ext cx="3341094" cy="26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457649"/>
            <a:ext cx="7128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крупнейшая международная экономическая организация, определяющая правила международной торговли товарами, услугами и объектами интеллектуальной собственности и осуществляющая контроль за их исполнением.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ВТО сейчас входят 164 страны.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2394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ВСЕМИРНАЯ ТОРГОВАЯ ОРГАНИЗАЦИЯ</a:t>
            </a:r>
            <a:r>
              <a:rPr lang="en-US" sz="3200" b="1" i="1" dirty="0" smtClean="0">
                <a:solidFill>
                  <a:srgbClr val="FF0000"/>
                </a:solidFill>
              </a:rPr>
              <a:t> 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9" y="4416857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 smtClean="0"/>
              <a:t>Генеральный директор   </a:t>
            </a:r>
          </a:p>
          <a:p>
            <a:r>
              <a:rPr lang="ru-RU" sz="2400" b="1" dirty="0" smtClean="0"/>
              <a:t>Роберту </a:t>
            </a:r>
            <a:r>
              <a:rPr lang="ru-RU" sz="2400" b="1" dirty="0" err="1"/>
              <a:t>Карвалью</a:t>
            </a:r>
            <a:r>
              <a:rPr lang="ru-RU" sz="2400" b="1" dirty="0"/>
              <a:t> </a:t>
            </a:r>
            <a:r>
              <a:rPr lang="ru-RU" sz="2400" b="1" dirty="0" err="1"/>
              <a:t>ди</a:t>
            </a:r>
            <a:r>
              <a:rPr lang="ru-RU" sz="2400" b="1" dirty="0"/>
              <a:t> </a:t>
            </a:r>
            <a:r>
              <a:rPr lang="ru-RU" sz="2400" b="1" dirty="0" err="1"/>
              <a:t>Азеведу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  <p:pic>
        <p:nvPicPr>
          <p:cNvPr id="15363" name="Picture 3" descr="http://expert.ru/data/public/444159/444192/035_expert-ural_44_jpg_450x300_crop_q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02" y="913304"/>
            <a:ext cx="3206130" cy="21374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311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Штаб-квартира   </a:t>
            </a:r>
          </a:p>
          <a:p>
            <a:r>
              <a:rPr lang="ru-RU" sz="2400" b="1" dirty="0" smtClean="0"/>
              <a:t>ЖЕНЕВА </a:t>
            </a:r>
          </a:p>
          <a:p>
            <a:r>
              <a:rPr lang="en-US" sz="2400" b="1" dirty="0" smtClean="0"/>
              <a:t>Centre William </a:t>
            </a:r>
            <a:r>
              <a:rPr lang="en-US" sz="2400" b="1" dirty="0" err="1" smtClean="0"/>
              <a:t>Rappard</a:t>
            </a:r>
            <a:endParaRPr lang="ru-RU" sz="2400" b="1" dirty="0" smtClean="0"/>
          </a:p>
        </p:txBody>
      </p:sp>
      <p:pic>
        <p:nvPicPr>
          <p:cNvPr id="15365" name="Picture 5" descr="http://img.aucland.ru/market-photos/177/6c8b15e2a3YVZBQ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97816"/>
            <a:ext cx="1696891" cy="196839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74232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Официальные языки:     английский, испанский, французский.</a:t>
            </a:r>
          </a:p>
        </p:txBody>
      </p:sp>
      <p:pic>
        <p:nvPicPr>
          <p:cNvPr id="15373" name="Picture 13" descr="http://i.ytimg.com/vi/Zl826KFEfhY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4825" r="11220" b="16194"/>
          <a:stretch/>
        </p:blipFill>
        <p:spPr bwMode="auto">
          <a:xfrm>
            <a:off x="179512" y="2523026"/>
            <a:ext cx="1602433" cy="10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http://7days.md/images/ico/flags/flag_spa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55" y="2431526"/>
            <a:ext cx="1646312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ttp://virtourist.ru/uploads/thumbs/flagi/flag-franc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38" y="3205416"/>
            <a:ext cx="1612528" cy="10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http://f.azh.kz/news/014/793/pic_136795027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6857"/>
            <a:ext cx="3136404" cy="209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855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либерализации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международной торговли и регулирования торгово-политических отношений государств-членов.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3248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 создания: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63691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ВТО образована на основе Генерального соглашения по тарифам и торговле (ГАТТ), заключенного в 1947 году и на протяжении почти 50 лет фактически выполнявшего функции международной организации, но не являвшегося, тем не менее, международной организацией в юридическом смысле.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480" y="260648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Функции </a:t>
            </a:r>
            <a:r>
              <a:rPr lang="ru-RU" sz="4000" b="1" dirty="0" smtClean="0"/>
              <a:t>ВТО</a:t>
            </a:r>
          </a:p>
          <a:p>
            <a:pPr algn="ctr"/>
            <a:endParaRPr lang="ru-RU" sz="2800" dirty="0"/>
          </a:p>
          <a:p>
            <a:r>
              <a:rPr lang="ru-RU" dirty="0" smtClean="0"/>
              <a:t>· </a:t>
            </a:r>
            <a:r>
              <a:rPr lang="ru-RU" dirty="0"/>
              <a:t>Выполнение роли коллективного торгового договора по вопросам входящим в компетенцию пакета договоренностей ВТО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· Содействие выполнению и применению многосторонних торговых соглашений входящих в её правовую структуру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· Функционирование в качестве центра организации и проведения многосторонних торговых переговоров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· Выполнение административных функций в отношении договоренности о правилах и процедурах разрешения споров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· Выполнение административных функций в отношении механизма проведения обзоров национальной торговой политики стран-членов ВТО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· Сотрудничество с МВФ и МБРР и заключение соглашений о сотрудничестве между другими экономическими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bestreferat.ru/images/paper/47/51/94951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back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bestreferat.ru/images/paper/49/51/949514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4" y="0"/>
            <a:ext cx="9166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2121</Words>
  <Application>Microsoft Office PowerPoint</Application>
  <PresentationFormat>Экран (4:3)</PresentationFormat>
  <Paragraphs>224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 Е Н Е Р А Л Ь Н О Е  С О Г Л А Ш Е Н И Е П О  Т О Р Г О В Л Е  У С Л У Г А М И (Г А Т 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XSAQ</cp:lastModifiedBy>
  <cp:revision>18</cp:revision>
  <dcterms:created xsi:type="dcterms:W3CDTF">2017-01-27T14:52:29Z</dcterms:created>
  <dcterms:modified xsi:type="dcterms:W3CDTF">2021-03-01T09:11:27Z</dcterms:modified>
</cp:coreProperties>
</file>